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2" r:id="rId3"/>
  </p:sldMasterIdLst>
  <p:notesMasterIdLst>
    <p:notesMasterId r:id="rId6"/>
  </p:notesMasterIdLst>
  <p:handoutMasterIdLst>
    <p:handoutMasterId r:id="rId53"/>
  </p:handoutMasterIdLst>
  <p:sldIdLst>
    <p:sldId id="327" r:id="rId4"/>
    <p:sldId id="330" r:id="rId5"/>
    <p:sldId id="331" r:id="rId7"/>
    <p:sldId id="376" r:id="rId8"/>
    <p:sldId id="332" r:id="rId9"/>
    <p:sldId id="298" r:id="rId10"/>
    <p:sldId id="262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 showGuide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0" Type="http://schemas.openxmlformats.org/officeDocument/2006/relationships/customXml" Target="../customXml/item3.xml"/><Relationship Id="rId6" Type="http://schemas.openxmlformats.org/officeDocument/2006/relationships/notesMaster" Target="notesMasters/notesMaster1.xml"/><Relationship Id="rId59" Type="http://schemas.openxmlformats.org/officeDocument/2006/relationships/customXml" Target="../customXml/item2.xml"/><Relationship Id="rId58" Type="http://schemas.openxmlformats.org/officeDocument/2006/relationships/customXml" Target="../customXml/item1.xml"/><Relationship Id="rId57" Type="http://schemas.openxmlformats.org/officeDocument/2006/relationships/commentAuthors" Target="commentAuthors.xml"/><Relationship Id="rId56" Type="http://schemas.openxmlformats.org/officeDocument/2006/relationships/tableStyles" Target="tableStyles.xml"/><Relationship Id="rId55" Type="http://schemas.openxmlformats.org/officeDocument/2006/relationships/viewProps" Target="viewProps.xml"/><Relationship Id="rId54" Type="http://schemas.openxmlformats.org/officeDocument/2006/relationships/presProps" Target="presProps.xml"/><Relationship Id="rId53" Type="http://schemas.openxmlformats.org/officeDocument/2006/relationships/handoutMaster" Target="handoutMasters/handoutMaster1.xml"/><Relationship Id="rId52" Type="http://schemas.openxmlformats.org/officeDocument/2006/relationships/slide" Target="slides/slide48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slide" Target="slides/slide2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770011" y="4243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r>
              <a:rPr lang="es-ES" altLang="en-US" dirty="0">
                <a:solidFill>
                  <a:srgbClr val="0B49CB"/>
                </a:solidFill>
                <a:latin typeface="Abadi"/>
              </a:rPr>
              <a:t>: Methodologies Overview</a:t>
            </a:r>
            <a:endParaRPr lang="es-ES" alt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2" name="Cuadro de texto 1"/>
          <p:cNvSpPr txBox="1"/>
          <p:nvPr/>
        </p:nvSpPr>
        <p:spPr>
          <a:xfrm>
            <a:off x="374650" y="1390650"/>
            <a:ext cx="11432540" cy="1810385"/>
          </a:xfrm>
          <a:prstGeom prst="rect">
            <a:avLst/>
          </a:prstGeom>
        </p:spPr>
        <p:txBody>
          <a:bodyPr>
            <a:noAutofit/>
          </a:bodyPr>
          <a:p>
            <a:pPr algn="just">
              <a:spcAft>
                <a:spcPct val="0"/>
              </a:spcAft>
            </a:pPr>
            <a:r>
              <a:rPr i="1">
                <a:cs typeface="+mn-lt"/>
              </a:rPr>
              <a:t>The research </a:t>
            </a:r>
            <a:r>
              <a:rPr lang="es-ES" i="1">
                <a:cs typeface="+mn-lt"/>
              </a:rPr>
              <a:t>is focused</a:t>
            </a:r>
            <a:r>
              <a:rPr i="1">
                <a:cs typeface="+mn-lt"/>
              </a:rPr>
              <a:t> on identifying key factors that contribute to successful rocket landings. The following steps were undertaken to achieve this goal:</a:t>
            </a:r>
            <a:endParaRPr i="1">
              <a:cs typeface="+mn-lt"/>
            </a:endParaRPr>
          </a:p>
          <a:p>
            <a:pPr algn="just">
              <a:spcAft>
                <a:spcPct val="0"/>
              </a:spcAft>
            </a:pPr>
            <a:endParaRPr i="1">
              <a:cs typeface="+mn-lt"/>
            </a:endParaRPr>
          </a:p>
          <a:p>
            <a:pPr algn="just">
              <a:buAutoNum type="arabicPeriod"/>
            </a:pPr>
            <a:r>
              <a:rPr b="1">
                <a:cs typeface="+mn-lt"/>
              </a:rPr>
              <a:t>Data Collection</a:t>
            </a:r>
            <a:endParaRPr b="1">
              <a:cs typeface="+mn-lt"/>
            </a:endParaRPr>
          </a:p>
          <a:p>
            <a:pPr lvl="1" algn="just">
              <a:buFont typeface="Arial" panose="020B0604020202020204"/>
              <a:buChar char="◦"/>
            </a:pPr>
            <a:r>
              <a:rPr>
                <a:cs typeface="+mn-lt"/>
              </a:rPr>
              <a:t>Utilized SpaceX REST API and web scraping tools to gather relevant data.</a:t>
            </a:r>
            <a:endParaRPr>
              <a:cs typeface="+mn-lt"/>
            </a:endParaRPr>
          </a:p>
          <a:p>
            <a:pPr algn="just">
              <a:buAutoNum type="arabicPeriod"/>
            </a:pPr>
            <a:r>
              <a:rPr b="1">
                <a:cs typeface="+mn-lt"/>
              </a:rPr>
              <a:t>Data Wrangling</a:t>
            </a:r>
            <a:endParaRPr b="1">
              <a:cs typeface="+mn-lt"/>
            </a:endParaRPr>
          </a:p>
          <a:p>
            <a:pPr lvl="1" algn="just">
              <a:buFont typeface="Arial" panose="020B0604020202020204"/>
              <a:buChar char="◦"/>
            </a:pPr>
            <a:r>
              <a:rPr>
                <a:cs typeface="+mn-lt"/>
              </a:rPr>
              <a:t>Processed and structured data to create a success/failure outcome variable.</a:t>
            </a:r>
            <a:endParaRPr>
              <a:cs typeface="+mn-lt"/>
            </a:endParaRPr>
          </a:p>
          <a:p>
            <a:pPr algn="just">
              <a:buAutoNum type="arabicPeriod"/>
            </a:pPr>
            <a:r>
              <a:rPr b="1">
                <a:cs typeface="+mn-lt"/>
              </a:rPr>
              <a:t>Data Exploration</a:t>
            </a:r>
            <a:endParaRPr b="1">
              <a:cs typeface="+mn-lt"/>
            </a:endParaRPr>
          </a:p>
          <a:p>
            <a:pPr lvl="1" algn="just">
              <a:buFont typeface="Arial" panose="020B0604020202020204"/>
              <a:buChar char="◦"/>
            </a:pPr>
            <a:r>
              <a:rPr>
                <a:cs typeface="+mn-lt"/>
              </a:rPr>
              <a:t>Employed data visualization techniques to analyze variables such as:</a:t>
            </a:r>
            <a:endParaRPr>
              <a:cs typeface="+mn-lt"/>
            </a:endParaRPr>
          </a:p>
          <a:p>
            <a:pPr lvl="2" algn="just">
              <a:buFont typeface="Arial" panose="020B0604020202020204"/>
              <a:buChar char="•"/>
            </a:pPr>
            <a:r>
              <a:rPr>
                <a:cs typeface="+mn-lt"/>
              </a:rPr>
              <a:t>Payload, launch site, flight number, and annual trends.</a:t>
            </a:r>
            <a:endParaRPr>
              <a:cs typeface="+mn-lt"/>
            </a:endParaRPr>
          </a:p>
          <a:p>
            <a:pPr algn="just">
              <a:buAutoNum type="arabicPeriod"/>
            </a:pPr>
            <a:r>
              <a:rPr b="1">
                <a:cs typeface="+mn-lt"/>
              </a:rPr>
              <a:t>Data Analysis</a:t>
            </a:r>
            <a:endParaRPr b="1">
              <a:cs typeface="+mn-lt"/>
            </a:endParaRPr>
          </a:p>
          <a:p>
            <a:pPr lvl="1" algn="just">
              <a:buFont typeface="Arial" panose="020B0604020202020204"/>
              <a:buChar char="◦"/>
            </a:pPr>
            <a:r>
              <a:rPr>
                <a:cs typeface="+mn-lt"/>
              </a:rPr>
              <a:t>Used SQL to compute key statistics, including:</a:t>
            </a:r>
            <a:endParaRPr>
              <a:cs typeface="+mn-lt"/>
            </a:endParaRPr>
          </a:p>
          <a:p>
            <a:pPr lvl="2" algn="just">
              <a:buFont typeface="Arial" panose="020B0604020202020204"/>
              <a:buChar char="•"/>
            </a:pPr>
            <a:r>
              <a:rPr>
                <a:cs typeface="+mn-lt"/>
              </a:rPr>
              <a:t>Total payload, payload ranges for successful launches, and counts of successful and failed outcomes.</a:t>
            </a:r>
            <a:endParaRPr>
              <a:cs typeface="+mn-lt"/>
            </a:endParaRPr>
          </a:p>
          <a:p>
            <a:pPr algn="just">
              <a:buAutoNum type="arabicPeriod"/>
            </a:pPr>
            <a:r>
              <a:rPr b="1">
                <a:cs typeface="+mn-lt"/>
              </a:rPr>
              <a:t>Exploration of Launch Sites</a:t>
            </a:r>
            <a:endParaRPr b="1">
              <a:cs typeface="+mn-lt"/>
            </a:endParaRPr>
          </a:p>
          <a:p>
            <a:pPr lvl="1" algn="just">
              <a:buFont typeface="Arial" panose="020B0604020202020204"/>
              <a:buChar char="◦"/>
            </a:pPr>
            <a:r>
              <a:rPr>
                <a:cs typeface="+mn-lt"/>
              </a:rPr>
              <a:t>Examined success rates and their proximity to geographical markers.</a:t>
            </a:r>
            <a:endParaRPr>
              <a:cs typeface="+mn-lt"/>
            </a:endParaRPr>
          </a:p>
          <a:p>
            <a:pPr algn="just">
              <a:buAutoNum type="arabicPeriod"/>
            </a:pPr>
            <a:r>
              <a:rPr b="1">
                <a:cs typeface="+mn-lt"/>
              </a:rPr>
              <a:t>Data Visualization</a:t>
            </a:r>
            <a:endParaRPr b="1">
              <a:cs typeface="+mn-lt"/>
            </a:endParaRPr>
          </a:p>
          <a:p>
            <a:pPr lvl="1" algn="just">
              <a:buFont typeface="Arial" panose="020B0604020202020204"/>
              <a:buChar char="◦"/>
            </a:pPr>
            <a:r>
              <a:rPr>
                <a:cs typeface="+mn-lt"/>
              </a:rPr>
              <a:t>Highlighted launch sites with the highest success rates and optimal payload ranges.</a:t>
            </a:r>
            <a:endParaRPr>
              <a:cs typeface="+mn-lt"/>
            </a:endParaRPr>
          </a:p>
          <a:p>
            <a:pPr algn="just">
              <a:buAutoNum type="arabicPeriod"/>
            </a:pPr>
            <a:r>
              <a:rPr b="1">
                <a:cs typeface="+mn-lt"/>
              </a:rPr>
              <a:t>Model Building</a:t>
            </a:r>
            <a:endParaRPr b="1">
              <a:cs typeface="+mn-lt"/>
            </a:endParaRPr>
          </a:p>
          <a:p>
            <a:pPr lvl="1" algn="just">
              <a:buFont typeface="Arial" panose="020B0604020202020204"/>
              <a:buChar char="◦"/>
            </a:pPr>
            <a:r>
              <a:rPr>
                <a:cs typeface="+mn-lt"/>
              </a:rPr>
              <a:t>Developed predictive models (logistic regression, support vector machines (SVM), decision trees, and K-nearest neighbor (KNN)) to forecast landing outcomes.</a:t>
            </a:r>
            <a:endParaRPr>
              <a:cs typeface="+mn-l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r>
              <a:rPr lang="es-ES" altLang="en-US" dirty="0">
                <a:solidFill>
                  <a:srgbClr val="0B49CB"/>
                </a:solidFill>
                <a:latin typeface="Abadi"/>
              </a:rPr>
              <a:t>: Key Results</a:t>
            </a:r>
            <a:endParaRPr lang="es-ES" alt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3" name="Cuadro de texto 2"/>
          <p:cNvSpPr txBox="1"/>
          <p:nvPr/>
        </p:nvSpPr>
        <p:spPr>
          <a:xfrm>
            <a:off x="764540" y="1676400"/>
            <a:ext cx="10521315" cy="4349115"/>
          </a:xfrm>
          <a:prstGeom prst="rect">
            <a:avLst/>
          </a:prstGeom>
        </p:spPr>
        <p:txBody>
          <a:bodyPr>
            <a:noAutofit/>
          </a:bodyPr>
          <a:p>
            <a:pPr>
              <a:spcAft>
                <a:spcPct val="0"/>
              </a:spcAft>
            </a:pPr>
            <a:r>
              <a:rPr b="1">
                <a:latin typeface="Calibri" panose="020F0502020204030204" charset="0"/>
                <a:cs typeface="Calibri" panose="020F0502020204030204" charset="0"/>
              </a:rPr>
              <a:t>1. Exploratory Data Analysis</a:t>
            </a:r>
            <a:endParaRPr b="1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Arial" panose="020B0604020202020204"/>
              <a:buChar char="•"/>
            </a:pPr>
            <a:r>
              <a:rPr>
                <a:latin typeface="Calibri" panose="020F0502020204030204" charset="0"/>
                <a:cs typeface="Calibri" panose="020F0502020204030204" charset="0"/>
              </a:rPr>
              <a:t>Rocket launch success has improved over time.</a:t>
            </a:r>
            <a:endParaRPr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Arial" panose="020B0604020202020204"/>
              <a:buChar char="•"/>
            </a:pPr>
            <a:r>
              <a:rPr>
                <a:latin typeface="Calibri" panose="020F0502020204030204" charset="0"/>
                <a:cs typeface="Calibri" panose="020F0502020204030204" charset="0"/>
              </a:rPr>
              <a:t>KSC LC-39A is the site with the highest success rate.</a:t>
            </a:r>
            <a:endParaRPr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Arial" panose="020B0604020202020204"/>
              <a:buChar char="•"/>
            </a:pPr>
            <a:r>
              <a:rPr>
                <a:latin typeface="Calibri" panose="020F0502020204030204" charset="0"/>
                <a:cs typeface="Calibri" panose="020F0502020204030204" charset="0"/>
              </a:rPr>
              <a:t>Specific orbits (e.g., ES-L1, GEO, HEO, SSO) consistently show a 100% success rate.</a:t>
            </a:r>
            <a:endParaRPr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Arial" panose="020B0604020202020204"/>
              <a:buChar char="•"/>
            </a:pPr>
            <a:endParaRPr>
              <a:latin typeface="Calibri" panose="020F0502020204030204" charset="0"/>
              <a:cs typeface="Calibri" panose="020F0502020204030204" charset="0"/>
            </a:endParaRPr>
          </a:p>
          <a:p>
            <a:pPr>
              <a:spcAft>
                <a:spcPct val="0"/>
              </a:spcAft>
            </a:pPr>
            <a:r>
              <a:rPr b="1">
                <a:latin typeface="Calibri" panose="020F0502020204030204" charset="0"/>
                <a:cs typeface="Calibri" panose="020F0502020204030204" charset="0"/>
              </a:rPr>
              <a:t>2. Visualization &amp; Analytics</a:t>
            </a:r>
            <a:endParaRPr b="1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Arial" panose="020B0604020202020204"/>
              <a:buChar char="•"/>
            </a:pPr>
            <a:r>
              <a:rPr>
                <a:latin typeface="Calibri" panose="020F0502020204030204" charset="0"/>
                <a:cs typeface="Calibri" panose="020F0502020204030204" charset="0"/>
              </a:rPr>
              <a:t>Most launch sites are situated near the equator and close to coastal areas.</a:t>
            </a:r>
            <a:endParaRPr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Arial" panose="020B0604020202020204"/>
              <a:buChar char="•"/>
            </a:pPr>
            <a:endParaRPr>
              <a:latin typeface="Calibri" panose="020F0502020204030204" charset="0"/>
              <a:cs typeface="Calibri" panose="020F0502020204030204" charset="0"/>
            </a:endParaRPr>
          </a:p>
          <a:p>
            <a:pPr>
              <a:spcAft>
                <a:spcPct val="0"/>
              </a:spcAft>
            </a:pPr>
            <a:r>
              <a:rPr b="1">
                <a:latin typeface="Calibri" panose="020F0502020204030204" charset="0"/>
                <a:cs typeface="Calibri" panose="020F0502020204030204" charset="0"/>
              </a:rPr>
              <a:t>3. Predictive Analytics</a:t>
            </a:r>
            <a:endParaRPr b="1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Arial" panose="020B0604020202020204"/>
              <a:buChar char="•"/>
            </a:pPr>
            <a:r>
              <a:rPr>
                <a:latin typeface="Calibri" panose="020F0502020204030204" charset="0"/>
                <a:cs typeface="Calibri" panose="020F0502020204030204" charset="0"/>
              </a:rPr>
              <a:t>All models performed comparably on test data, with the decision tree model showing slightly better results.</a:t>
            </a:r>
            <a:endParaRPr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Cuadro de texto 1"/>
          <p:cNvSpPr txBox="1"/>
          <p:nvPr/>
        </p:nvSpPr>
        <p:spPr>
          <a:xfrm>
            <a:off x="828040" y="1816735"/>
            <a:ext cx="10535920" cy="4208780"/>
          </a:xfrm>
          <a:prstGeom prst="rect">
            <a:avLst/>
          </a:prstGeom>
        </p:spPr>
        <p:txBody>
          <a:bodyPr>
            <a:noAutofit/>
          </a:bodyPr>
          <a:p>
            <a:r>
              <a:rPr b="1"/>
              <a:t>Background:</a:t>
            </a:r>
            <a:endParaRPr b="1"/>
          </a:p>
          <a:p>
            <a:r>
              <a:t>SpaceX aims to make space travel affordable, achieving milestones like ISS missions, satellite constellations for global internet, and manned spaceflights. Its reusable Falcon 9 first stage reduces launch costs to $62M, compared to $165M for non-reusable competitors.</a:t>
            </a:r>
          </a:p>
          <a:p/>
          <a:p/>
          <a:p>
            <a:r>
              <a:rPr b="1"/>
              <a:t>Objective:</a:t>
            </a:r>
            <a:endParaRPr b="1"/>
          </a:p>
          <a:p>
            <a:r>
              <a:t>Use public data and machine learning to predict first-stage landing success, which directly impacts launch costs.</a:t>
            </a:r>
          </a:p>
          <a:p>
            <a:r>
              <a:t>Key Focus Areas:</a:t>
            </a:r>
          </a:p>
          <a:p>
            <a:pPr>
              <a:buAutoNum type="arabicPeriod"/>
            </a:pPr>
            <a:r>
              <a:t>Analyze how payload mass, launch site, flights, and orbit type affect landing success.</a:t>
            </a:r>
          </a:p>
          <a:p>
            <a:pPr>
              <a:buAutoNum type="arabicPeriod"/>
            </a:pPr>
            <a:r>
              <a:t>Track success trends over time.</a:t>
            </a:r>
          </a:p>
          <a:p>
            <a:pPr>
              <a:buAutoNum type="arabicPeriod"/>
            </a:pPr>
            <a:r>
              <a:t>Determine the best predictive model for landing success.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uadro de texto 1"/>
          <p:cNvSpPr txBox="1"/>
          <p:nvPr/>
        </p:nvSpPr>
        <p:spPr>
          <a:xfrm>
            <a:off x="769620" y="1673860"/>
            <a:ext cx="10515600" cy="4753610"/>
          </a:xfrm>
          <a:prstGeom prst="rect">
            <a:avLst/>
          </a:prstGeom>
        </p:spPr>
        <p:txBody>
          <a:bodyPr>
            <a:noAutofit/>
          </a:bodyPr>
          <a:p>
            <a:r>
              <a:rPr b="1"/>
              <a:t>Methodology: Steps to Analyze and Predict Landing Outcomes</a:t>
            </a:r>
            <a:endParaRPr b="1"/>
          </a:p>
          <a:p/>
          <a:p>
            <a:pPr>
              <a:buAutoNum type="arabicPeriod"/>
            </a:pPr>
            <a:r>
              <a:t>Data Collection:</a:t>
            </a:r>
          </a:p>
          <a:p>
            <a:r>
              <a:t>Use the SpaceX REST API and web scraping to gather relevant data.</a:t>
            </a:r>
          </a:p>
          <a:p>
            <a:pPr>
              <a:buAutoNum type="arabicPeriod"/>
            </a:pPr>
            <a:r>
              <a:t>Data Wrangling:</a:t>
            </a:r>
          </a:p>
          <a:p>
            <a:pPr lvl="1">
              <a:buFont typeface="Arial" panose="020B0604020202020204"/>
              <a:buChar char="◦"/>
            </a:pPr>
            <a:r>
              <a:t>Filter and clean data.</a:t>
            </a:r>
          </a:p>
          <a:p>
            <a:pPr lvl="1">
              <a:buFont typeface="Arial" panose="020B0604020202020204"/>
              <a:buChar char="◦"/>
            </a:pPr>
            <a:r>
              <a:t>Handle missing values.</a:t>
            </a:r>
          </a:p>
          <a:p>
            <a:pPr lvl="1">
              <a:buFont typeface="Arial" panose="020B0604020202020204"/>
              <a:buChar char="◦"/>
            </a:pPr>
            <a:r>
              <a:t>Apply one-hot encoding to prepare for analysis and modeling.</a:t>
            </a:r>
          </a:p>
          <a:p>
            <a:pPr>
              <a:buAutoNum type="arabicPeriod"/>
            </a:pPr>
            <a:r>
              <a:t>Exploratory Data Analysis (EDA):</a:t>
            </a:r>
          </a:p>
          <a:p>
            <a:pPr>
              <a:buAutoNum type="arabicPeriod"/>
            </a:pPr>
          </a:p>
          <a:p>
            <a:r>
              <a:rPr b="1"/>
              <a:t>Perform EDA using SQL queries and data visualization techniques.</a:t>
            </a:r>
            <a:endParaRPr b="1"/>
          </a:p>
          <a:p/>
          <a:p>
            <a:pPr>
              <a:buAutoNum type="arabicPeriod"/>
            </a:pPr>
            <a:r>
              <a:t>Data Visualization:</a:t>
            </a:r>
          </a:p>
          <a:p>
            <a:r>
              <a:t>Create visualizations with Folium and Plotly Dash to better understand patterns.</a:t>
            </a:r>
          </a:p>
          <a:p>
            <a:pPr>
              <a:buAutoNum type="arabicPeriod"/>
            </a:pPr>
            <a:r>
              <a:t>Model Development:</a:t>
            </a:r>
          </a:p>
          <a:p>
            <a:pPr lvl="1">
              <a:buFont typeface="Arial" panose="020B0604020202020204"/>
              <a:buChar char="◦"/>
            </a:pPr>
            <a:r>
              <a:t>Build classification models to predict landing outcomes.</a:t>
            </a:r>
          </a:p>
          <a:p>
            <a:pPr lvl="1">
              <a:buFont typeface="Arial" panose="020B0604020202020204"/>
              <a:buChar char="◦"/>
            </a:pPr>
            <a:r>
              <a:t>Tune and evaluate models to identify the best-performing model and parameters.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2" name="Cuadro de texto 1"/>
          <p:cNvSpPr txBox="1"/>
          <p:nvPr/>
        </p:nvSpPr>
        <p:spPr>
          <a:xfrm>
            <a:off x="7785100" y="-1340802"/>
            <a:ext cx="5080000" cy="4769485"/>
          </a:xfrm>
          <a:prstGeom prst="rect">
            <a:avLst/>
          </a:prstGeom>
        </p:spPr>
        <p:txBody>
          <a:bodyPr>
            <a:spAutoFit/>
          </a:bodyPr>
          <a:p>
            <a:r>
              <a:rPr sz="1600"/>
              <a:t>Request Data:</a:t>
            </a:r>
            <a:endParaRPr sz="1600"/>
          </a:p>
          <a:p>
            <a:r>
              <a:rPr sz="1600"/>
              <a:t>Fetch rocket launch data from the SpaceX API.</a:t>
            </a:r>
            <a:endParaRPr sz="1600"/>
          </a:p>
          <a:p>
            <a:r>
              <a:rPr sz="1600"/>
              <a:t>Process Response: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Decode the API response using .json().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Convert the response into a DataFrame with .json_normalize().</a:t>
            </a:r>
            <a:endParaRPr sz="1600"/>
          </a:p>
          <a:p>
            <a:r>
              <a:rPr sz="1600"/>
              <a:t>Retrieve Launch Details:</a:t>
            </a:r>
            <a:endParaRPr sz="1600"/>
          </a:p>
          <a:p>
            <a:r>
              <a:rPr sz="1600"/>
              <a:t>Use custom functions to request detailed launch information.</a:t>
            </a:r>
            <a:endParaRPr sz="1600"/>
          </a:p>
          <a:p>
            <a:r>
              <a:rPr sz="1600"/>
              <a:t>Organize Data: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Create a dictionary from the collected data.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Convert the dictionary into a DataFrame.</a:t>
            </a:r>
            <a:endParaRPr sz="1600"/>
          </a:p>
          <a:p>
            <a:r>
              <a:rPr sz="1600"/>
              <a:t>Filter Data:</a:t>
            </a:r>
            <a:endParaRPr sz="1600"/>
          </a:p>
          <a:p>
            <a:r>
              <a:rPr sz="1600"/>
              <a:t>Retain only Falcon 9 launch records.</a:t>
            </a:r>
            <a:endParaRPr sz="1600"/>
          </a:p>
          <a:p>
            <a:r>
              <a:rPr sz="1600"/>
              <a:t>Handle Missing Values:</a:t>
            </a:r>
            <a:endParaRPr sz="1600"/>
          </a:p>
          <a:p>
            <a:r>
              <a:rPr sz="1600"/>
              <a:t>Replace missing values in the Payload Mass column with the calculated mean.</a:t>
            </a:r>
            <a:endParaRPr sz="1600"/>
          </a:p>
          <a:p>
            <a:r>
              <a:rPr sz="1600"/>
              <a:t>Export Data:</a:t>
            </a:r>
            <a:endParaRPr sz="1600"/>
          </a:p>
          <a:p>
            <a:r>
              <a:rPr sz="1600"/>
              <a:t>Save the cleaned dataset as a CSV file for further analysis.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/>
</ds:datastoreItem>
</file>

<file path=customXml/itemProps2.xml><?xml version="1.0" encoding="utf-8"?>
<ds:datastoreItem xmlns:ds="http://schemas.openxmlformats.org/officeDocument/2006/customXml" ds:itemID="{FD840426-F08D-42AC-9846-A20E4AB85A26}">
  <ds:schemaRefs/>
</ds:datastoreItem>
</file>

<file path=customXml/itemProps3.xml><?xml version="1.0" encoding="utf-8"?>
<ds:datastoreItem xmlns:ds="http://schemas.openxmlformats.org/officeDocument/2006/customXml" ds:itemID="{54DA07C5-A406-4A0D-B3E6-3856C94AC7F3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10701</Words>
  <Application>WPS Presentation</Application>
  <PresentationFormat>Widescreen</PresentationFormat>
  <Paragraphs>449</Paragraphs>
  <Slides>48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48</vt:i4>
      </vt:variant>
    </vt:vector>
  </HeadingPairs>
  <TitlesOfParts>
    <vt:vector size="68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Abadi</vt:lpstr>
      <vt:lpstr>SF Pro</vt:lpstr>
      <vt:lpstr>Arial</vt:lpstr>
      <vt:lpstr>IBM Plex Mono Text</vt:lpstr>
      <vt:lpstr>Yu Gothic UI</vt:lpstr>
      <vt:lpstr>Calibri</vt:lpstr>
      <vt:lpstr>Microsoft YaHei</vt:lpstr>
      <vt:lpstr>Arial Unicode MS</vt:lpstr>
      <vt:lpstr>Calibri</vt:lpstr>
      <vt:lpstr>Arial Black</vt:lpstr>
      <vt:lpstr>Calibri Light</vt:lpstr>
      <vt:lpstr>Custom Design</vt:lpstr>
      <vt:lpstr>1_Custom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David</cp:lastModifiedBy>
  <cp:revision>199</cp:revision>
  <dcterms:created xsi:type="dcterms:W3CDTF">2021-04-29T18:58:00Z</dcterms:created>
  <dcterms:modified xsi:type="dcterms:W3CDTF">2025-01-28T14:09:10Z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D9F80139E12B49FDA1CDEEEF597B2B3D_12</vt:lpwstr>
  </property>
  <property fmtid="{D5CDD505-2E9C-101B-9397-08002B2CF9AE}" pid="4" name="KSOProductBuildVer">
    <vt:lpwstr>3082-12.2.0.19821</vt:lpwstr>
  </property>
</Properties>
</file>